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D73D428D-49A0-4FEB-A46C-9AFA2EAEA48B}">
  <a:tblStyle styleId="{D73D428D-49A0-4FEB-A46C-9AFA2EAEA48B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04800" lvl="0" marL="457200" rtl="0">
              <a:lnSpc>
                <a:spcPct val="100000"/>
              </a:lnSpc>
              <a:spcBef>
                <a:spcPts val="0"/>
              </a:spcBef>
              <a:buSzPct val="100000"/>
              <a:buChar char="●"/>
            </a:pPr>
            <a:r>
              <a:rPr lang="en" sz="1200"/>
              <a:t>Flow may remain the same between free and synchronized states</a:t>
            </a:r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buSzPct val="100000"/>
              <a:buChar char="●"/>
            </a:pPr>
            <a:r>
              <a:rPr lang="en" sz="1200"/>
              <a:t>Flow drops (along with speed) in a jam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buSzPct val="100000"/>
              <a:buAutoNum type="alphaLcParenBoth"/>
            </a:pPr>
            <a:r>
              <a:rPr lang="en" sz="1200"/>
              <a:t>Bottlenecks</a:t>
            </a:r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buSzPct val="100000"/>
              <a:buChar char="-"/>
            </a:pPr>
            <a:r>
              <a:rPr lang="en" sz="1200"/>
              <a:t>D22, left and right graphs, free-flow</a:t>
            </a:r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buSzPct val="100000"/>
              <a:buChar char="-"/>
            </a:pPr>
            <a:r>
              <a:rPr lang="en" sz="1200"/>
              <a:t>D18 (left graph), 6:36am F-&gt;S transition at up arrow, (right graph) flow does not change</a:t>
            </a:r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buSzPct val="100000"/>
              <a:buChar char="-"/>
            </a:pPr>
            <a:r>
              <a:rPr lang="en" sz="1200"/>
              <a:t>D16/D20 (left graph), synch transition propagates upstream and downstream at up arrows</a:t>
            </a:r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buSzPct val="100000"/>
              <a:buChar char="-"/>
            </a:pPr>
            <a:r>
              <a:rPr lang="en" sz="1200"/>
              <a:t>D20 (left graph), 6:50am S-&gt;J transition at down arrow</a:t>
            </a:r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buSzPct val="100000"/>
              <a:buChar char="-"/>
            </a:pPr>
            <a:r>
              <a:rPr lang="en" sz="1200"/>
              <a:t>D18/D16 (left graph), jam propagates upstream at down arrows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buSzPct val="100000"/>
              <a:buAutoNum type="alphaLcParenBoth"/>
            </a:pPr>
            <a:r>
              <a:rPr lang="en" sz="1200"/>
              <a:t>Stop’n’go</a:t>
            </a:r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buSzPct val="100000"/>
              <a:buChar char="-"/>
            </a:pPr>
            <a:r>
              <a:rPr lang="en" sz="1200"/>
              <a:t>D6, 6:27am F-&gt;S transition at up arrow</a:t>
            </a:r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buSzPct val="100000"/>
              <a:buChar char="-"/>
            </a:pPr>
            <a:r>
              <a:rPr lang="en" sz="1200"/>
              <a:t>D5-D1, synch state propagates upstream</a:t>
            </a:r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buSzPct val="100000"/>
              <a:buChar char="-"/>
            </a:pPr>
            <a:r>
              <a:rPr lang="en" sz="1200"/>
              <a:t>D4-D1, narrow jams (stop and go) propagate upstream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/>
              <a:t>Congested traffic [occurs] where the average vehicle speed (v) is lower than the minimum possible speed, which is related to the limit point (q_{max}^{free}, p_{max}^{free})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Flow rate out from a jam is about 2/3 the max of free flow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Empirical features of spontaneous traffic breakdown (</a:t>
            </a:r>
            <a:r>
              <a:rPr b="1" lang="en" u="sng"/>
              <a:t>spontaneous</a:t>
            </a:r>
            <a:r>
              <a:rPr lang="en"/>
              <a:t> F→S transition) at on-ramp bottleneck.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Empirical features of induced traffic breakdown (</a:t>
            </a:r>
            <a:r>
              <a:rPr b="1" lang="en" u="sng"/>
              <a:t>induced</a:t>
            </a:r>
            <a:r>
              <a:rPr lang="en"/>
              <a:t> F→S transition) at on-ramp bottleneck.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/>
              <a:t>“</a:t>
            </a:r>
            <a:r>
              <a:rPr lang="en" sz="1200"/>
              <a:t>it is sufficient to provide only three parameters for understanding the empirical features of three phases: Velocity (v), density (p) and flow rate (q) of vehicles.” [1]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</a:rPr>
              <a:t>“when density reaches maximum density for the free flow (aka 'limit point'), a transition to congestion must occur” [1]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Char char="●"/>
            </a:pPr>
            <a:r>
              <a:rPr lang="en" sz="1200"/>
              <a:t>larger variance in points within congestion (synchronized flow)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Char char="●"/>
            </a:pPr>
            <a:r>
              <a:rPr lang="en" sz="1200"/>
              <a:t>wide moving jam has linear relationship ('J' line)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transitions to synchronized flow (D6-D4, ~06:27), narrow jams grow and/or dampen (D4-D1)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Figure (a) - derived from that data of previous slide, in fig b, D1 at downward arrow 1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Figure </a:t>
            </a:r>
            <a:r>
              <a:rPr lang="en"/>
              <a:t>(c) - hatched region around J-line represents synchronized flow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“</a:t>
            </a:r>
            <a:r>
              <a:rPr lang="en"/>
              <a:t>the downstream fronts of the jams may be represented in the flow-density plane (fundamental diagram) by the characteristic line J”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“the left coordinate of the line J is approximately related to the point (p_{min}^{syn}, q_{out}^{syn})”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n"/>
              <a:t>(i) the line J determines the threshold of the jam’s existence and 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(ii) the line J separates all homogeneous states of both free and synchronized flow into two qualitatively different classes: 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(1) In states which are related to points in the flow-density plane lying below the line J no jams can be excited or exist, and 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(2) states which are related to points in the flow-density plane lying on and above the line J are “metastable” states.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200"/>
              <a:t>(a)  </a:t>
            </a:r>
            <a:r>
              <a:rPr lang="en" sz="1200"/>
              <a:t>“</a:t>
            </a:r>
            <a:r>
              <a:rPr lang="en" sz="1200"/>
              <a:t>If the vehicle density is low enough (ie. "free flow") [...] the average vehicle speed may be different for each lane.”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200"/>
              <a:t>(c)  “If the density is high enough, the flow becomes congested (avg speed is the same for all lanes)”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200"/>
              <a:t>(b)  “In free flow an increase in the vehicle density is also accompanied by an increase in die flow rate, and vice versa.”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200"/>
              <a:t>(d)  “In synchronized flow, however, changes in the flow rate and the density can be totally non-correlated. An increase in the vehicle density can be accompanied by either an increase or by a decrease in the flow rate”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7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5.png"/><Relationship Id="rId4" Type="http://schemas.openxmlformats.org/officeDocument/2006/relationships/image" Target="../media/image01.png"/><Relationship Id="rId5" Type="http://schemas.openxmlformats.org/officeDocument/2006/relationships/image" Target="../media/image02.png"/><Relationship Id="rId6" Type="http://schemas.openxmlformats.org/officeDocument/2006/relationships/image" Target="../media/image04.png"/><Relationship Id="rId7" Type="http://schemas.openxmlformats.org/officeDocument/2006/relationships/image" Target="../media/image0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3.png"/><Relationship Id="rId4" Type="http://schemas.openxmlformats.org/officeDocument/2006/relationships/image" Target="../media/image07.png"/><Relationship Id="rId10" Type="http://schemas.openxmlformats.org/officeDocument/2006/relationships/image" Target="../media/image14.png"/><Relationship Id="rId9" Type="http://schemas.openxmlformats.org/officeDocument/2006/relationships/image" Target="../media/image11.png"/><Relationship Id="rId5" Type="http://schemas.openxmlformats.org/officeDocument/2006/relationships/image" Target="../media/image00.png"/><Relationship Id="rId6" Type="http://schemas.openxmlformats.org/officeDocument/2006/relationships/image" Target="../media/image09.png"/><Relationship Id="rId7" Type="http://schemas.openxmlformats.org/officeDocument/2006/relationships/image" Target="../media/image10.png"/><Relationship Id="rId8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3.pn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09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3 Phase 2 Furious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25" y="152400"/>
            <a:ext cx="4265969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/>
          <p:nvPr/>
        </p:nvSpPr>
        <p:spPr>
          <a:xfrm>
            <a:off x="51950" y="4727875"/>
            <a:ext cx="5610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[3]</a:t>
            </a:r>
          </a:p>
        </p:txBody>
      </p:sp>
      <p:pic>
        <p:nvPicPr>
          <p:cNvPr id="149" name="Shape 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6700" y="152400"/>
            <a:ext cx="4614899" cy="412493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/>
        </p:nvSpPr>
        <p:spPr>
          <a:xfrm>
            <a:off x="51950" y="-17175"/>
            <a:ext cx="4260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FF0000"/>
                </a:solidFill>
              </a:rPr>
              <a:t>(a)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4359000" y="-3325"/>
            <a:ext cx="4260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0000"/>
                </a:solidFill>
              </a:rPr>
              <a:t>(b)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/>
        </p:nvSpPr>
        <p:spPr>
          <a:xfrm>
            <a:off x="51950" y="4727875"/>
            <a:ext cx="5610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[4]</a:t>
            </a:r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2842" y="568025"/>
            <a:ext cx="753357" cy="6433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" name="Shape 158"/>
          <p:cNvGrpSpPr/>
          <p:nvPr/>
        </p:nvGrpSpPr>
        <p:grpSpPr>
          <a:xfrm>
            <a:off x="93525" y="152400"/>
            <a:ext cx="7306517" cy="4838702"/>
            <a:chOff x="93525" y="152400"/>
            <a:chExt cx="7306517" cy="4838702"/>
          </a:xfrm>
        </p:grpSpPr>
        <p:grpSp>
          <p:nvGrpSpPr>
            <p:cNvPr id="159" name="Shape 159"/>
            <p:cNvGrpSpPr/>
            <p:nvPr/>
          </p:nvGrpSpPr>
          <p:grpSpPr>
            <a:xfrm>
              <a:off x="93525" y="152400"/>
              <a:ext cx="7306517" cy="4838702"/>
              <a:chOff x="779325" y="152400"/>
              <a:chExt cx="7306517" cy="4838702"/>
            </a:xfrm>
          </p:grpSpPr>
          <p:pic>
            <p:nvPicPr>
              <p:cNvPr id="160" name="Shape 16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070150" y="152400"/>
                <a:ext cx="7015692" cy="483870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1" name="Shape 161"/>
              <p:cNvSpPr/>
              <p:nvPr/>
            </p:nvSpPr>
            <p:spPr>
              <a:xfrm>
                <a:off x="779325" y="3449775"/>
                <a:ext cx="1704000" cy="1132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2" name="Shape 162"/>
            <p:cNvSpPr/>
            <p:nvPr/>
          </p:nvSpPr>
          <p:spPr>
            <a:xfrm>
              <a:off x="5067300" y="1004450"/>
              <a:ext cx="1704000" cy="1132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3" name="Shape 163"/>
          <p:cNvSpPr/>
          <p:nvPr/>
        </p:nvSpPr>
        <p:spPr>
          <a:xfrm>
            <a:off x="3584875" y="1659081"/>
            <a:ext cx="156000" cy="156000"/>
          </a:xfrm>
          <a:prstGeom prst="ellipse">
            <a:avLst/>
          </a:prstGeom>
          <a:solidFill>
            <a:srgbClr val="F4CCCC"/>
          </a:solidFill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6054450" y="1659081"/>
            <a:ext cx="156000" cy="156000"/>
          </a:xfrm>
          <a:prstGeom prst="ellipse">
            <a:avLst/>
          </a:prstGeom>
          <a:solidFill>
            <a:srgbClr val="F4CCCC"/>
          </a:solidFill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" name="Shape 165"/>
          <p:cNvSpPr txBox="1"/>
          <p:nvPr/>
        </p:nvSpPr>
        <p:spPr>
          <a:xfrm>
            <a:off x="6400809" y="1543140"/>
            <a:ext cx="13821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limit point</a:t>
            </a:r>
          </a:p>
        </p:txBody>
      </p:sp>
      <p:pic>
        <p:nvPicPr>
          <p:cNvPr id="166" name="Shape 1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8401" y="1543150"/>
            <a:ext cx="1595969" cy="43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/>
          <p:nvPr/>
        </p:nvSpPr>
        <p:spPr>
          <a:xfrm>
            <a:off x="3196950" y="2549231"/>
            <a:ext cx="156000" cy="1560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7138575" y="2493756"/>
            <a:ext cx="156000" cy="1560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9" name="Shape 1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94450" y="2417550"/>
            <a:ext cx="1176619" cy="263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Shape 170"/>
          <p:cNvCxnSpPr/>
          <p:nvPr/>
        </p:nvCxnSpPr>
        <p:spPr>
          <a:xfrm>
            <a:off x="3442950" y="2705231"/>
            <a:ext cx="2611500" cy="1051200"/>
          </a:xfrm>
          <a:prstGeom prst="straightConnector1">
            <a:avLst/>
          </a:prstGeom>
          <a:noFill/>
          <a:ln cap="flat" cmpd="sng" w="38100">
            <a:solidFill>
              <a:srgbClr val="B6D7A8"/>
            </a:solidFill>
            <a:prstDash val="dash"/>
            <a:round/>
            <a:headEnd len="lg" w="lg" type="none"/>
            <a:tailEnd len="lg" w="lg" type="none"/>
          </a:ln>
        </p:spPr>
      </p:cxnSp>
      <p:pic>
        <p:nvPicPr>
          <p:cNvPr id="171" name="Shape 1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24" y="3567775"/>
            <a:ext cx="1431099" cy="74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Free → Jam Transition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𝜌</a:t>
            </a:r>
            <a:r>
              <a:rPr baseline="-25000" lang="en"/>
              <a:t>min</a:t>
            </a:r>
            <a:r>
              <a:rPr lang="en"/>
              <a:t> determines the threshold density for jam formation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</a:pPr>
            <a:r>
              <a:rPr lang="en"/>
              <a:t>jams cannot form at densities below 𝜌</a:t>
            </a:r>
            <a:r>
              <a:rPr baseline="-25000" lang="en"/>
              <a:t>min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</a:pPr>
            <a:r>
              <a:rPr lang="en"/>
              <a:t>above 𝜌</a:t>
            </a:r>
            <a:r>
              <a:rPr baseline="-25000" lang="en"/>
              <a:t>min</a:t>
            </a:r>
            <a:r>
              <a:rPr lang="en"/>
              <a:t>, free flow is metastable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F→J only occurs if the synchronized phase is somehow hindered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critical amplitude of a F→J transition is zero at the max density point in free flow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however, F→S transition occurs at lower density, so an F→J transition does not occur in real traffic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9300" y="3226374"/>
            <a:ext cx="1645249" cy="37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/>
        </p:nvSpPr>
        <p:spPr>
          <a:xfrm>
            <a:off x="51950" y="4727875"/>
            <a:ext cx="5610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[3]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Free → Synchronized Transition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lnSpc>
                <a:spcPct val="115000"/>
              </a:lnSpc>
              <a:spcBef>
                <a:spcPts val="0"/>
              </a:spcBef>
            </a:pPr>
            <a:r>
              <a:rPr lang="en"/>
              <a:t>vehicle speed (𝑣) decreases, density (𝜌) increases</a:t>
            </a:r>
          </a:p>
          <a:p>
            <a:pPr indent="-228600" lvl="0" marL="457200">
              <a:lnSpc>
                <a:spcPct val="115000"/>
              </a:lnSpc>
              <a:spcBef>
                <a:spcPts val="0"/>
              </a:spcBef>
            </a:pPr>
            <a:r>
              <a:rPr lang="en"/>
              <a:t>the flow rate (𝑞) can remain almost as high as an initial free flow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en"/>
              <a:t>downstream front 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800"/>
              <a:t>fixed at a bottleneck (ie. onramp)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800"/>
              <a:t>separates free flow (upstream) from synch flow (downstream)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en"/>
              <a:t>upstream front 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800"/>
              <a:t>propagates further upstream</a:t>
            </a:r>
          </a:p>
          <a:p>
            <a:pPr indent="-342900" lvl="1" marL="91440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800"/>
              <a:t>separates synch flow (upstream) from free flow (downstream)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en"/>
              <a:t>occurs randomly, or induced by downstream jam/synchronized flow which is propagating upstream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out-flow rate (downstream) from a synch flow can vary widely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" name="Shape 186"/>
          <p:cNvSpPr txBox="1"/>
          <p:nvPr/>
        </p:nvSpPr>
        <p:spPr>
          <a:xfrm>
            <a:off x="51950" y="4727875"/>
            <a:ext cx="5610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[3]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Narrow vs. wide jams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000"/>
              <a:t>narrow jam outflow depends on the inflow, wide jam outflow does not</a:t>
            </a:r>
          </a:p>
          <a:p>
            <a:pPr indent="-3556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000"/>
              <a:t>no characteristic parameters (or J line) for narrow jams </a:t>
            </a:r>
            <a:br>
              <a:rPr lang="en" sz="2000"/>
            </a:br>
            <a:r>
              <a:rPr lang="en" sz="2000"/>
              <a:t>(ie. velocity of downstream front is not constant and it usually higher than for a wide jam)</a:t>
            </a:r>
          </a:p>
          <a:p>
            <a:pPr indent="-355600" lvl="0" marL="4572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000"/>
              <a:t>narrow jams cannot propagate through all traffic states, wide jams can</a:t>
            </a:r>
          </a:p>
          <a:p>
            <a:pPr indent="-3556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000"/>
              <a:t>narrow jams are effectively a type of wave within synch. traffic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51950" y="4727875"/>
            <a:ext cx="5610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[3]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Pinch Effect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[2] “synchronized flow and the pinch effect, which triggers off the self-formation of stop-and-go patterns, occur considerably more frequently in the vicinity of on-ramps, off-ramps, and other freeway bottlenecks”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[6] “</a:t>
            </a:r>
            <a:r>
              <a:rPr lang="en"/>
              <a:t>the 'pinch effect' occurs if synch flow has high density and low speed.  moving jams are likely to occur within pinch effected synch flows.”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187" y="304800"/>
            <a:ext cx="6079620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 txBox="1"/>
          <p:nvPr/>
        </p:nvSpPr>
        <p:spPr>
          <a:xfrm>
            <a:off x="51950" y="4727875"/>
            <a:ext cx="5610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[6]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2675600" y="103900"/>
            <a:ext cx="4208400" cy="40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i="1" lang="en" sz="1800">
                <a:latin typeface="Georgia"/>
                <a:ea typeface="Georgia"/>
                <a:cs typeface="Georgia"/>
                <a:sym typeface="Georgia"/>
              </a:rPr>
              <a:t>Spontaneous</a:t>
            </a: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 traffic breakdown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775" y="273613"/>
            <a:ext cx="5682458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Shape 212"/>
          <p:cNvSpPr txBox="1"/>
          <p:nvPr/>
        </p:nvSpPr>
        <p:spPr>
          <a:xfrm>
            <a:off x="51950" y="4727875"/>
            <a:ext cx="5610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[6]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3590000" y="27700"/>
            <a:ext cx="3372000" cy="40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en" sz="1800">
                <a:latin typeface="Georgia"/>
                <a:ea typeface="Georgia"/>
                <a:cs typeface="Georgia"/>
                <a:sym typeface="Georgia"/>
              </a:rPr>
              <a:t>Induced</a:t>
            </a: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 traffic breakdown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/>
        </p:nvSpPr>
        <p:spPr>
          <a:xfrm>
            <a:off x="513200" y="913375"/>
            <a:ext cx="8131500" cy="3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 sz="1800"/>
              <a:t>[1]</a:t>
            </a:r>
            <a:r>
              <a:rPr i="1" lang="en" sz="1800"/>
              <a:t> Three phase traffic theory</a:t>
            </a:r>
            <a:r>
              <a:rPr lang="en" sz="1800"/>
              <a:t>  M. Park, 2012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 sz="1800"/>
              <a:t>[2] </a:t>
            </a:r>
            <a:r>
              <a:rPr i="1" lang="en" sz="1800"/>
              <a:t>Experimental Features of Self-Organization in Traffic Flow</a:t>
            </a:r>
            <a:r>
              <a:rPr lang="en" sz="1800"/>
              <a:t>  B. Kerner, 1998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 sz="1800"/>
              <a:t>[3]</a:t>
            </a:r>
            <a:r>
              <a:rPr lang="en" sz="1800"/>
              <a:t> </a:t>
            </a:r>
            <a:r>
              <a:rPr i="1" lang="en" sz="1800"/>
              <a:t>The physics of traffic</a:t>
            </a:r>
            <a:r>
              <a:rPr lang="en" sz="1800"/>
              <a:t>  B. Kerner, 1999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 sz="1800"/>
              <a:t>[4]</a:t>
            </a:r>
            <a:r>
              <a:rPr lang="en" sz="1800"/>
              <a:t> </a:t>
            </a:r>
            <a:r>
              <a:rPr i="1" lang="en" sz="1800"/>
              <a:t>Complexity of Synchronized Flow and Related Problems for Basic Assumptions of Traffic Flow Theories</a:t>
            </a:r>
            <a:r>
              <a:rPr lang="en" sz="1800"/>
              <a:t>  B. Kerner, 2001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 sz="1800"/>
              <a:t>[5]</a:t>
            </a:r>
            <a:r>
              <a:rPr lang="en" sz="1800"/>
              <a:t> </a:t>
            </a:r>
            <a:r>
              <a:rPr i="1" lang="en" sz="1800"/>
              <a:t>A microscopic model for phase transitions in traffic flow</a:t>
            </a:r>
            <a:r>
              <a:rPr lang="en" sz="1800"/>
              <a:t>  B. Kerner and S. Klenov, 2002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 sz="1800"/>
              <a:t>[6]</a:t>
            </a:r>
            <a:r>
              <a:rPr lang="en" sz="1800"/>
              <a:t> </a:t>
            </a:r>
            <a:r>
              <a:rPr i="1" lang="en" sz="1800"/>
              <a:t>Failure of classical traffic flow theories: Stochastic highway capacity and automatic driving</a:t>
            </a:r>
            <a:r>
              <a:rPr lang="en" sz="1800"/>
              <a:t>  B. Kerner, 2015</a:t>
            </a:r>
          </a:p>
        </p:txBody>
      </p:sp>
      <p:sp>
        <p:nvSpPr>
          <p:cNvPr id="219" name="Shape 21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References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2202" y="152400"/>
            <a:ext cx="511802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Shape 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3273" y="596775"/>
            <a:ext cx="1302599" cy="30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5251" y="1308012"/>
            <a:ext cx="30480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5251" y="2470587"/>
            <a:ext cx="340042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95251" y="3701187"/>
            <a:ext cx="3590925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51950" y="4727875"/>
            <a:ext cx="5610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[1]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" name="Shape 69"/>
          <p:cNvGraphicFramePr/>
          <p:nvPr/>
        </p:nvGraphicFramePr>
        <p:xfrm>
          <a:off x="1676400" y="157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{D73D428D-49A0-4FEB-A46C-9AFA2EAEA48B}</a:tableStyleId>
              </a:tblPr>
              <a:tblGrid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Speed </a:t>
                      </a:r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Flow rate </a:t>
                      </a:r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Density </a:t>
                      </a:r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Free flow </a:t>
                      </a:r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High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High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Low 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Synchronized flow </a:t>
                      </a:r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Low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Close to free flow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Middle 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Wide moving jam </a:t>
                      </a:r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ignorable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ignorable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Highest 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0" name="Shape 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Phase Characteristics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" name="Shape 71"/>
          <p:cNvSpPr txBox="1"/>
          <p:nvPr/>
        </p:nvSpPr>
        <p:spPr>
          <a:xfrm>
            <a:off x="51950" y="4727875"/>
            <a:ext cx="5610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[1]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152400"/>
            <a:ext cx="5742926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 txBox="1"/>
          <p:nvPr/>
        </p:nvSpPr>
        <p:spPr>
          <a:xfrm>
            <a:off x="51950" y="4727875"/>
            <a:ext cx="5610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[2]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/>
        </p:nvSpPr>
        <p:spPr>
          <a:xfrm>
            <a:off x="51950" y="4727875"/>
            <a:ext cx="5610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[2]</a:t>
            </a:r>
          </a:p>
        </p:txBody>
      </p:sp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2708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00" y="2940854"/>
            <a:ext cx="4428450" cy="33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350" y="3874337"/>
            <a:ext cx="3401400" cy="21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4350" y="4247849"/>
            <a:ext cx="3401400" cy="20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3431" y="3407600"/>
            <a:ext cx="3321568" cy="33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80135" y="3203950"/>
            <a:ext cx="2502964" cy="21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84075" y="3679026"/>
            <a:ext cx="2942687" cy="33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84079" y="4181637"/>
            <a:ext cx="3993408" cy="33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/>
        </p:nvSpPr>
        <p:spPr>
          <a:xfrm>
            <a:off x="51950" y="4727875"/>
            <a:ext cx="5610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[2]</a:t>
            </a:r>
          </a:p>
        </p:txBody>
      </p:sp>
      <p:grpSp>
        <p:nvGrpSpPr>
          <p:cNvPr id="96" name="Shape 96"/>
          <p:cNvGrpSpPr/>
          <p:nvPr/>
        </p:nvGrpSpPr>
        <p:grpSpPr>
          <a:xfrm>
            <a:off x="0" y="107275"/>
            <a:ext cx="6877701" cy="4752099"/>
            <a:chOff x="0" y="107275"/>
            <a:chExt cx="6877701" cy="4752099"/>
          </a:xfrm>
        </p:grpSpPr>
        <p:grpSp>
          <p:nvGrpSpPr>
            <p:cNvPr id="97" name="Shape 97"/>
            <p:cNvGrpSpPr/>
            <p:nvPr/>
          </p:nvGrpSpPr>
          <p:grpSpPr>
            <a:xfrm>
              <a:off x="0" y="107275"/>
              <a:ext cx="6877701" cy="4752099"/>
              <a:chOff x="0" y="107275"/>
              <a:chExt cx="6877701" cy="4752099"/>
            </a:xfrm>
          </p:grpSpPr>
          <p:pic>
            <p:nvPicPr>
              <p:cNvPr id="98" name="Shape 98"/>
              <p:cNvPicPr preferRelativeResize="0"/>
              <p:nvPr/>
            </p:nvPicPr>
            <p:blipFill rotWithShape="1">
              <a:blip r:embed="rId3">
                <a:alphaModFix/>
              </a:blip>
              <a:srcRect b="12846" l="61637" r="0" t="0"/>
              <a:stretch/>
            </p:blipFill>
            <p:spPr>
              <a:xfrm>
                <a:off x="51949" y="107275"/>
                <a:ext cx="6825751" cy="47520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9" name="Shape 99"/>
              <p:cNvSpPr/>
              <p:nvPr/>
            </p:nvSpPr>
            <p:spPr>
              <a:xfrm>
                <a:off x="0" y="2982175"/>
                <a:ext cx="1329900" cy="841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0" name="Shape 100"/>
            <p:cNvSpPr/>
            <p:nvPr/>
          </p:nvSpPr>
          <p:spPr>
            <a:xfrm>
              <a:off x="3851575" y="349825"/>
              <a:ext cx="1329900" cy="84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1" name="Shape 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2120" y="107275"/>
            <a:ext cx="2277225" cy="33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/>
          <p:nvPr/>
        </p:nvSpPr>
        <p:spPr>
          <a:xfrm>
            <a:off x="6645022" y="732100"/>
            <a:ext cx="26652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Metastable</a:t>
            </a:r>
          </a:p>
        </p:txBody>
      </p:sp>
      <p:grpSp>
        <p:nvGrpSpPr>
          <p:cNvPr id="103" name="Shape 103"/>
          <p:cNvGrpSpPr/>
          <p:nvPr/>
        </p:nvGrpSpPr>
        <p:grpSpPr>
          <a:xfrm>
            <a:off x="2535393" y="904125"/>
            <a:ext cx="446731" cy="831165"/>
            <a:chOff x="2535393" y="904125"/>
            <a:chExt cx="446731" cy="831165"/>
          </a:xfrm>
        </p:grpSpPr>
        <p:cxnSp>
          <p:nvCxnSpPr>
            <p:cNvPr id="104" name="Shape 104"/>
            <p:cNvCxnSpPr/>
            <p:nvPr/>
          </p:nvCxnSpPr>
          <p:spPr>
            <a:xfrm flipH="1" rot="10800000">
              <a:off x="2535393" y="1059990"/>
              <a:ext cx="291000" cy="675300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05" name="Shape 105"/>
            <p:cNvCxnSpPr/>
            <p:nvPr/>
          </p:nvCxnSpPr>
          <p:spPr>
            <a:xfrm rot="-5400000">
              <a:off x="2789975" y="930075"/>
              <a:ext cx="218100" cy="166200"/>
            </a:xfrm>
            <a:prstGeom prst="curvedConnector3">
              <a:avLst>
                <a:gd fmla="val 50000" name="adj1"/>
              </a:avLst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cxnSp>
        <p:nvCxnSpPr>
          <p:cNvPr id="106" name="Shape 106"/>
          <p:cNvCxnSpPr/>
          <p:nvPr/>
        </p:nvCxnSpPr>
        <p:spPr>
          <a:xfrm flipH="1">
            <a:off x="1828700" y="1756075"/>
            <a:ext cx="696300" cy="21300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7" name="Shape 107"/>
          <p:cNvCxnSpPr/>
          <p:nvPr/>
        </p:nvCxnSpPr>
        <p:spPr>
          <a:xfrm flipH="1">
            <a:off x="5829400" y="999850"/>
            <a:ext cx="675300" cy="105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8" name="Shape 108"/>
          <p:cNvCxnSpPr/>
          <p:nvPr/>
        </p:nvCxnSpPr>
        <p:spPr>
          <a:xfrm flipH="1">
            <a:off x="5829400" y="1966200"/>
            <a:ext cx="675300" cy="10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9" name="Shape 109"/>
          <p:cNvSpPr txBox="1"/>
          <p:nvPr/>
        </p:nvSpPr>
        <p:spPr>
          <a:xfrm>
            <a:off x="6627697" y="1649975"/>
            <a:ext cx="26652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Wide-moving jams cannot form</a:t>
            </a:r>
          </a:p>
        </p:txBody>
      </p:sp>
      <p:sp>
        <p:nvSpPr>
          <p:cNvPr id="110" name="Shape 110"/>
          <p:cNvSpPr txBox="1"/>
          <p:nvPr/>
        </p:nvSpPr>
        <p:spPr>
          <a:xfrm>
            <a:off x="5398125" y="143290"/>
            <a:ext cx="26652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Metastable for free-flow)</a:t>
            </a:r>
          </a:p>
        </p:txBody>
      </p:sp>
      <p:sp>
        <p:nvSpPr>
          <p:cNvPr id="111" name="Shape 111"/>
          <p:cNvSpPr/>
          <p:nvPr/>
        </p:nvSpPr>
        <p:spPr>
          <a:xfrm>
            <a:off x="2732800" y="1257300"/>
            <a:ext cx="3512125" cy="2576950"/>
          </a:xfrm>
          <a:custGeom>
            <a:pathLst>
              <a:path extrusionOk="0" h="103078" w="140485">
                <a:moveTo>
                  <a:pt x="0" y="20366"/>
                </a:moveTo>
                <a:lnTo>
                  <a:pt x="4572" y="12053"/>
                </a:lnTo>
                <a:lnTo>
                  <a:pt x="14963" y="3741"/>
                </a:lnTo>
                <a:lnTo>
                  <a:pt x="25770" y="0"/>
                </a:lnTo>
                <a:lnTo>
                  <a:pt x="40733" y="2494"/>
                </a:lnTo>
                <a:lnTo>
                  <a:pt x="63177" y="12469"/>
                </a:lnTo>
                <a:lnTo>
                  <a:pt x="84790" y="27848"/>
                </a:lnTo>
                <a:lnTo>
                  <a:pt x="105988" y="47383"/>
                </a:lnTo>
                <a:lnTo>
                  <a:pt x="125523" y="71905"/>
                </a:lnTo>
                <a:lnTo>
                  <a:pt x="137160" y="92687"/>
                </a:lnTo>
                <a:lnTo>
                  <a:pt x="140485" y="103078"/>
                </a:lnTo>
                <a:close/>
              </a:path>
            </a:pathLst>
          </a:custGeom>
          <a:solidFill>
            <a:srgbClr val="FF0000">
              <a:alpha val="31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12" name="Shape 112"/>
          <p:cNvSpPr/>
          <p:nvPr/>
        </p:nvSpPr>
        <p:spPr>
          <a:xfrm>
            <a:off x="2514600" y="1891150"/>
            <a:ext cx="3584875" cy="1995050"/>
          </a:xfrm>
          <a:custGeom>
            <a:pathLst>
              <a:path extrusionOk="0" h="79802" w="143395">
                <a:moveTo>
                  <a:pt x="6650" y="0"/>
                </a:moveTo>
                <a:lnTo>
                  <a:pt x="2909" y="7897"/>
                </a:lnTo>
                <a:lnTo>
                  <a:pt x="0" y="19119"/>
                </a:lnTo>
                <a:lnTo>
                  <a:pt x="2494" y="27432"/>
                </a:lnTo>
                <a:lnTo>
                  <a:pt x="8313" y="33251"/>
                </a:lnTo>
                <a:lnTo>
                  <a:pt x="31173" y="45304"/>
                </a:lnTo>
                <a:lnTo>
                  <a:pt x="96428" y="67333"/>
                </a:lnTo>
                <a:lnTo>
                  <a:pt x="131341" y="77724"/>
                </a:lnTo>
                <a:lnTo>
                  <a:pt x="143395" y="79802"/>
                </a:lnTo>
                <a:close/>
              </a:path>
            </a:pathLst>
          </a:custGeom>
          <a:solidFill>
            <a:srgbClr val="00FF00">
              <a:alpha val="31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Line J Equation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 txBox="1"/>
          <p:nvPr/>
        </p:nvSpPr>
        <p:spPr>
          <a:xfrm>
            <a:off x="51950" y="4727875"/>
            <a:ext cx="5610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[1,2]</a:t>
            </a:r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2737" y="1147950"/>
            <a:ext cx="343852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9750" y="2588775"/>
            <a:ext cx="4869974" cy="2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8575" y="3037375"/>
            <a:ext cx="5743865" cy="33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5850" y="3757650"/>
            <a:ext cx="1725364" cy="2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/>
        </p:nvSpPr>
        <p:spPr>
          <a:xfrm>
            <a:off x="1558625" y="3692243"/>
            <a:ext cx="44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In the diagrams above, the estimated  </a:t>
            </a:r>
          </a:p>
        </p:txBody>
      </p:sp>
      <p:pic>
        <p:nvPicPr>
          <p:cNvPr id="124" name="Shape 1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53322" y="4430287"/>
            <a:ext cx="560999" cy="58177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/>
        </p:nvSpPr>
        <p:spPr>
          <a:xfrm>
            <a:off x="2488525" y="4351693"/>
            <a:ext cx="44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The average distance between vehicles in a jam (headway)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Line J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" name="Shape 131"/>
          <p:cNvSpPr txBox="1"/>
          <p:nvPr/>
        </p:nvSpPr>
        <p:spPr>
          <a:xfrm>
            <a:off x="342900" y="1017725"/>
            <a:ext cx="4353900" cy="3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lnSpc>
                <a:spcPct val="100000"/>
              </a:lnSpc>
              <a:spcBef>
                <a:spcPts val="0"/>
              </a:spcBef>
              <a:buSzPct val="100000"/>
              <a:buChar char="●"/>
            </a:pPr>
            <a:r>
              <a:rPr lang="en" sz="1600"/>
              <a:t>points on the fundamental diagram lying </a:t>
            </a:r>
            <a:r>
              <a:rPr b="1" i="1" lang="en" sz="1600"/>
              <a:t>below</a:t>
            </a:r>
            <a:r>
              <a:rPr lang="en" sz="1600"/>
              <a:t> the line J, </a:t>
            </a:r>
            <a:r>
              <a:rPr b="1" i="1" lang="en" sz="1600"/>
              <a:t>cannot</a:t>
            </a:r>
            <a:r>
              <a:rPr lang="en" sz="1600"/>
              <a:t> be excited into jam state nor can they continue to exist in a jam state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indent="-330200" lvl="0" marL="457200" rtl="0">
              <a:lnSpc>
                <a:spcPct val="100000"/>
              </a:lnSpc>
              <a:spcBef>
                <a:spcPts val="0"/>
              </a:spcBef>
              <a:buSzPct val="100000"/>
              <a:buChar char="●"/>
            </a:pPr>
            <a:r>
              <a:rPr lang="en" sz="1600"/>
              <a:t>points on the fundamental diagram lying </a:t>
            </a:r>
            <a:r>
              <a:rPr b="1" i="1" lang="en" sz="1600"/>
              <a:t>above</a:t>
            </a:r>
            <a:r>
              <a:rPr lang="en" sz="1600"/>
              <a:t> the line J are </a:t>
            </a:r>
            <a:r>
              <a:rPr b="1" i="1" lang="en" sz="1600"/>
              <a:t>metastable</a:t>
            </a:r>
            <a:r>
              <a:rPr lang="en" sz="1600"/>
              <a:t> states.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indent="-330200" lvl="0" marL="457200" rtl="0">
              <a:lnSpc>
                <a:spcPct val="100000"/>
              </a:lnSpc>
              <a:spcBef>
                <a:spcPts val="0"/>
              </a:spcBef>
              <a:buSzPct val="100000"/>
              <a:buChar char="●"/>
            </a:pPr>
            <a:r>
              <a:rPr lang="en" sz="1600"/>
              <a:t>metastable states can be induced to transition if a local perturbation amplitude exceeds some critical amplitude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indent="-330200" lvl="0" marL="457200">
              <a:lnSpc>
                <a:spcPct val="100000"/>
              </a:lnSpc>
              <a:spcBef>
                <a:spcPts val="0"/>
              </a:spcBef>
              <a:buSzPct val="100000"/>
              <a:buChar char="●"/>
            </a:pPr>
            <a:r>
              <a:rPr lang="en" sz="1600"/>
              <a:t>this critical amplitude is maximal at the line J (and it considerably lower in synch flow than free flow)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600"/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400" y="1308675"/>
            <a:ext cx="4142399" cy="315995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/>
          <p:nvPr/>
        </p:nvSpPr>
        <p:spPr>
          <a:xfrm>
            <a:off x="5891650" y="2213275"/>
            <a:ext cx="2680850" cy="1392375"/>
          </a:xfrm>
          <a:custGeom>
            <a:pathLst>
              <a:path extrusionOk="0" h="55695" w="107234">
                <a:moveTo>
                  <a:pt x="107234" y="55695"/>
                </a:moveTo>
                <a:lnTo>
                  <a:pt x="0" y="0"/>
                </a:lnTo>
                <a:lnTo>
                  <a:pt x="0" y="55279"/>
                </a:lnTo>
                <a:close/>
              </a:path>
            </a:pathLst>
          </a:custGeom>
          <a:solidFill>
            <a:srgbClr val="00FF00">
              <a:alpha val="22310"/>
            </a:srgbClr>
          </a:solidFill>
          <a:ln>
            <a:noFill/>
          </a:ln>
        </p:spPr>
      </p:sp>
      <p:sp>
        <p:nvSpPr>
          <p:cNvPr id="134" name="Shape 134"/>
          <p:cNvSpPr/>
          <p:nvPr/>
        </p:nvSpPr>
        <p:spPr>
          <a:xfrm>
            <a:off x="5881250" y="1745675"/>
            <a:ext cx="2722425" cy="1849575"/>
          </a:xfrm>
          <a:custGeom>
            <a:pathLst>
              <a:path extrusionOk="0" h="73983" w="108897">
                <a:moveTo>
                  <a:pt x="108897" y="73983"/>
                </a:moveTo>
                <a:lnTo>
                  <a:pt x="416" y="19119"/>
                </a:lnTo>
                <a:lnTo>
                  <a:pt x="0" y="1247"/>
                </a:lnTo>
                <a:lnTo>
                  <a:pt x="39070" y="0"/>
                </a:lnTo>
                <a:close/>
              </a:path>
            </a:pathLst>
          </a:custGeom>
          <a:solidFill>
            <a:srgbClr val="FF0000">
              <a:alpha val="20000"/>
            </a:srgbClr>
          </a:solid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 rotWithShape="1">
          <a:blip r:embed="rId3">
            <a:alphaModFix/>
          </a:blip>
          <a:srcRect b="23264" l="0" r="0" t="7373"/>
          <a:stretch/>
        </p:blipFill>
        <p:spPr>
          <a:xfrm>
            <a:off x="1832250" y="137424"/>
            <a:ext cx="7152424" cy="473592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187025" y="800100"/>
            <a:ext cx="1645200" cy="945600"/>
          </a:xfrm>
          <a:prstGeom prst="homePlate">
            <a:avLst>
              <a:gd fmla="val 50000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Free-flow</a:t>
            </a:r>
          </a:p>
        </p:txBody>
      </p:sp>
      <p:sp>
        <p:nvSpPr>
          <p:cNvPr id="141" name="Shape 141"/>
          <p:cNvSpPr/>
          <p:nvPr/>
        </p:nvSpPr>
        <p:spPr>
          <a:xfrm>
            <a:off x="187025" y="3113800"/>
            <a:ext cx="1645200" cy="945600"/>
          </a:xfrm>
          <a:prstGeom prst="homePlate">
            <a:avLst>
              <a:gd fmla="val 50000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Synchronized</a:t>
            </a:r>
          </a:p>
        </p:txBody>
      </p:sp>
      <p:sp>
        <p:nvSpPr>
          <p:cNvPr id="142" name="Shape 142"/>
          <p:cNvSpPr txBox="1"/>
          <p:nvPr/>
        </p:nvSpPr>
        <p:spPr>
          <a:xfrm>
            <a:off x="51950" y="4727875"/>
            <a:ext cx="5610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[3]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